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</p:sldIdLst>
  <p:sldSz cx="9601200" cy="20002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5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273560"/>
            <a:ext cx="8161020" cy="696383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10505945"/>
            <a:ext cx="7200900" cy="482930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40" indent="0" algn="ctr">
              <a:buNone/>
              <a:defRPr sz="2099"/>
            </a:lvl2pPr>
            <a:lvl3pPr marL="960079" indent="0" algn="ctr">
              <a:buNone/>
              <a:defRPr sz="1890"/>
            </a:lvl3pPr>
            <a:lvl4pPr marL="1440119" indent="0" algn="ctr">
              <a:buNone/>
              <a:defRPr sz="1680"/>
            </a:lvl4pPr>
            <a:lvl5pPr marL="1920157" indent="0" algn="ctr">
              <a:buNone/>
              <a:defRPr sz="1680"/>
            </a:lvl5pPr>
            <a:lvl6pPr marL="2400197" indent="0" algn="ctr">
              <a:buNone/>
              <a:defRPr sz="1680"/>
            </a:lvl6pPr>
            <a:lvl7pPr marL="2880237" indent="0" algn="ctr">
              <a:buNone/>
              <a:defRPr sz="1680"/>
            </a:lvl7pPr>
            <a:lvl8pPr marL="3360276" indent="0" algn="ctr">
              <a:buNone/>
              <a:defRPr sz="1680"/>
            </a:lvl8pPr>
            <a:lvl9pPr marL="3840316" indent="0" algn="ctr">
              <a:buNone/>
              <a:defRPr sz="168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C3C8-770F-43F3-8EE2-CE600B5D35C2}" type="datetimeFigureOut">
              <a:rPr lang="ko-KR" altLang="en-US" smtClean="0"/>
              <a:t>2021-12-08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87FD-3263-4778-9649-66043610B0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68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C3C8-770F-43F3-8EE2-CE600B5D35C2}" type="datetimeFigureOut">
              <a:rPr lang="ko-KR" altLang="en-US" smtClean="0"/>
              <a:t>2021-12-08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87FD-3263-4778-9649-66043610B0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451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61" y="1064948"/>
            <a:ext cx="2070259" cy="16951194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5" y="1064948"/>
            <a:ext cx="6090761" cy="16951194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C3C8-770F-43F3-8EE2-CE600B5D35C2}" type="datetimeFigureOut">
              <a:rPr lang="ko-KR" altLang="en-US" smtClean="0"/>
              <a:t>2021-12-08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87FD-3263-4778-9649-66043610B0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3990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C3C8-770F-43F3-8EE2-CE600B5D35C2}" type="datetimeFigureOut">
              <a:rPr lang="ko-KR" altLang="en-US" smtClean="0"/>
              <a:t>2021-12-08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87FD-3263-4778-9649-66043610B0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8050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4" y="4986740"/>
            <a:ext cx="8281035" cy="8320483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4" y="13385938"/>
            <a:ext cx="8281035" cy="4375545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40" indent="0">
              <a:buNone/>
              <a:defRPr sz="2099">
                <a:solidFill>
                  <a:schemeClr val="tx1">
                    <a:tint val="75000"/>
                  </a:schemeClr>
                </a:solidFill>
              </a:defRPr>
            </a:lvl2pPr>
            <a:lvl3pPr marL="960079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19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157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197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237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276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316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C3C8-770F-43F3-8EE2-CE600B5D35C2}" type="datetimeFigureOut">
              <a:rPr lang="ko-KR" altLang="en-US" smtClean="0"/>
              <a:t>2021-12-08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87FD-3263-4778-9649-66043610B0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8498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5324740"/>
            <a:ext cx="4080510" cy="1269140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5324740"/>
            <a:ext cx="4080510" cy="1269140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C3C8-770F-43F3-8EE2-CE600B5D35C2}" type="datetimeFigureOut">
              <a:rPr lang="ko-KR" altLang="en-US" smtClean="0"/>
              <a:t>2021-12-08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87FD-3263-4778-9649-66043610B0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8724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5" y="1064954"/>
            <a:ext cx="8281035" cy="38662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6" y="4903393"/>
            <a:ext cx="4061757" cy="240307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40" indent="0">
              <a:buNone/>
              <a:defRPr sz="2099" b="1"/>
            </a:lvl2pPr>
            <a:lvl3pPr marL="960079" indent="0">
              <a:buNone/>
              <a:defRPr sz="1890" b="1"/>
            </a:lvl3pPr>
            <a:lvl4pPr marL="1440119" indent="0">
              <a:buNone/>
              <a:defRPr sz="1680" b="1"/>
            </a:lvl4pPr>
            <a:lvl5pPr marL="1920157" indent="0">
              <a:buNone/>
              <a:defRPr sz="1680" b="1"/>
            </a:lvl5pPr>
            <a:lvl6pPr marL="2400197" indent="0">
              <a:buNone/>
              <a:defRPr sz="1680" b="1"/>
            </a:lvl6pPr>
            <a:lvl7pPr marL="2880237" indent="0">
              <a:buNone/>
              <a:defRPr sz="1680" b="1"/>
            </a:lvl7pPr>
            <a:lvl8pPr marL="3360276" indent="0">
              <a:buNone/>
              <a:defRPr sz="1680" b="1"/>
            </a:lvl8pPr>
            <a:lvl9pPr marL="3840316" indent="0">
              <a:buNone/>
              <a:defRPr sz="168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6" y="7306470"/>
            <a:ext cx="4061757" cy="1074671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4903393"/>
            <a:ext cx="4081761" cy="2403077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40" indent="0">
              <a:buNone/>
              <a:defRPr sz="2099" b="1"/>
            </a:lvl2pPr>
            <a:lvl3pPr marL="960079" indent="0">
              <a:buNone/>
              <a:defRPr sz="1890" b="1"/>
            </a:lvl3pPr>
            <a:lvl4pPr marL="1440119" indent="0">
              <a:buNone/>
              <a:defRPr sz="1680" b="1"/>
            </a:lvl4pPr>
            <a:lvl5pPr marL="1920157" indent="0">
              <a:buNone/>
              <a:defRPr sz="1680" b="1"/>
            </a:lvl5pPr>
            <a:lvl6pPr marL="2400197" indent="0">
              <a:buNone/>
              <a:defRPr sz="1680" b="1"/>
            </a:lvl6pPr>
            <a:lvl7pPr marL="2880237" indent="0">
              <a:buNone/>
              <a:defRPr sz="1680" b="1"/>
            </a:lvl7pPr>
            <a:lvl8pPr marL="3360276" indent="0">
              <a:buNone/>
              <a:defRPr sz="1680" b="1"/>
            </a:lvl8pPr>
            <a:lvl9pPr marL="3840316" indent="0">
              <a:buNone/>
              <a:defRPr sz="168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7306470"/>
            <a:ext cx="4081761" cy="10746715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C3C8-770F-43F3-8EE2-CE600B5D35C2}" type="datetimeFigureOut">
              <a:rPr lang="ko-KR" altLang="en-US" smtClean="0"/>
              <a:t>2021-12-08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87FD-3263-4778-9649-66043610B0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1020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C3C8-770F-43F3-8EE2-CE600B5D35C2}" type="datetimeFigureOut">
              <a:rPr lang="ko-KR" altLang="en-US" smtClean="0"/>
              <a:t>2021-12-08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87FD-3263-4778-9649-66043610B0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1078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C3C8-770F-43F3-8EE2-CE600B5D35C2}" type="datetimeFigureOut">
              <a:rPr lang="ko-KR" altLang="en-US" smtClean="0"/>
              <a:t>2021-12-08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87FD-3263-4778-9649-66043610B0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433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5" y="1333501"/>
            <a:ext cx="3096637" cy="466725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2879994"/>
            <a:ext cx="4860608" cy="14214740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099"/>
            </a:lvl4pPr>
            <a:lvl5pPr>
              <a:defRPr sz="2099"/>
            </a:lvl5pPr>
            <a:lvl6pPr>
              <a:defRPr sz="2099"/>
            </a:lvl6pPr>
            <a:lvl7pPr>
              <a:defRPr sz="2099"/>
            </a:lvl7pPr>
            <a:lvl8pPr>
              <a:defRPr sz="2099"/>
            </a:lvl8pPr>
            <a:lvl9pPr>
              <a:defRPr sz="2099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5" y="6000751"/>
            <a:ext cx="3096637" cy="11117132"/>
          </a:xfrm>
        </p:spPr>
        <p:txBody>
          <a:bodyPr/>
          <a:lstStyle>
            <a:lvl1pPr marL="0" indent="0">
              <a:buNone/>
              <a:defRPr sz="1680"/>
            </a:lvl1pPr>
            <a:lvl2pPr marL="480040" indent="0">
              <a:buNone/>
              <a:defRPr sz="1470"/>
            </a:lvl2pPr>
            <a:lvl3pPr marL="960079" indent="0">
              <a:buNone/>
              <a:defRPr sz="1260"/>
            </a:lvl3pPr>
            <a:lvl4pPr marL="1440119" indent="0">
              <a:buNone/>
              <a:defRPr sz="1050"/>
            </a:lvl4pPr>
            <a:lvl5pPr marL="1920157" indent="0">
              <a:buNone/>
              <a:defRPr sz="1050"/>
            </a:lvl5pPr>
            <a:lvl6pPr marL="2400197" indent="0">
              <a:buNone/>
              <a:defRPr sz="1050"/>
            </a:lvl6pPr>
            <a:lvl7pPr marL="2880237" indent="0">
              <a:buNone/>
              <a:defRPr sz="1050"/>
            </a:lvl7pPr>
            <a:lvl8pPr marL="3360276" indent="0">
              <a:buNone/>
              <a:defRPr sz="1050"/>
            </a:lvl8pPr>
            <a:lvl9pPr marL="3840316" indent="0">
              <a:buNone/>
              <a:defRPr sz="10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C3C8-770F-43F3-8EE2-CE600B5D35C2}" type="datetimeFigureOut">
              <a:rPr lang="ko-KR" altLang="en-US" smtClean="0"/>
              <a:t>2021-12-08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87FD-3263-4778-9649-66043610B0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3779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5" y="1333501"/>
            <a:ext cx="3096637" cy="466725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2879994"/>
            <a:ext cx="4860608" cy="14214740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40" indent="0">
              <a:buNone/>
              <a:defRPr sz="2940"/>
            </a:lvl2pPr>
            <a:lvl3pPr marL="960079" indent="0">
              <a:buNone/>
              <a:defRPr sz="2520"/>
            </a:lvl3pPr>
            <a:lvl4pPr marL="1440119" indent="0">
              <a:buNone/>
              <a:defRPr sz="2099"/>
            </a:lvl4pPr>
            <a:lvl5pPr marL="1920157" indent="0">
              <a:buNone/>
              <a:defRPr sz="2099"/>
            </a:lvl5pPr>
            <a:lvl6pPr marL="2400197" indent="0">
              <a:buNone/>
              <a:defRPr sz="2099"/>
            </a:lvl6pPr>
            <a:lvl7pPr marL="2880237" indent="0">
              <a:buNone/>
              <a:defRPr sz="2099"/>
            </a:lvl7pPr>
            <a:lvl8pPr marL="3360276" indent="0">
              <a:buNone/>
              <a:defRPr sz="2099"/>
            </a:lvl8pPr>
            <a:lvl9pPr marL="3840316" indent="0">
              <a:buNone/>
              <a:defRPr sz="2099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5" y="6000751"/>
            <a:ext cx="3096637" cy="11117132"/>
          </a:xfrm>
        </p:spPr>
        <p:txBody>
          <a:bodyPr/>
          <a:lstStyle>
            <a:lvl1pPr marL="0" indent="0">
              <a:buNone/>
              <a:defRPr sz="1680"/>
            </a:lvl1pPr>
            <a:lvl2pPr marL="480040" indent="0">
              <a:buNone/>
              <a:defRPr sz="1470"/>
            </a:lvl2pPr>
            <a:lvl3pPr marL="960079" indent="0">
              <a:buNone/>
              <a:defRPr sz="1260"/>
            </a:lvl3pPr>
            <a:lvl4pPr marL="1440119" indent="0">
              <a:buNone/>
              <a:defRPr sz="1050"/>
            </a:lvl4pPr>
            <a:lvl5pPr marL="1920157" indent="0">
              <a:buNone/>
              <a:defRPr sz="1050"/>
            </a:lvl5pPr>
            <a:lvl6pPr marL="2400197" indent="0">
              <a:buNone/>
              <a:defRPr sz="1050"/>
            </a:lvl6pPr>
            <a:lvl7pPr marL="2880237" indent="0">
              <a:buNone/>
              <a:defRPr sz="1050"/>
            </a:lvl7pPr>
            <a:lvl8pPr marL="3360276" indent="0">
              <a:buNone/>
              <a:defRPr sz="1050"/>
            </a:lvl8pPr>
            <a:lvl9pPr marL="3840316" indent="0">
              <a:buNone/>
              <a:defRPr sz="10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3C3C8-770F-43F3-8EE2-CE600B5D35C2}" type="datetimeFigureOut">
              <a:rPr lang="ko-KR" altLang="en-US" smtClean="0"/>
              <a:t>2021-12-08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87FD-3263-4778-9649-66043610B0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666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5" y="1064954"/>
            <a:ext cx="8281035" cy="38662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5" y="5324740"/>
            <a:ext cx="8281035" cy="12691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8539359"/>
            <a:ext cx="2160270" cy="10649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3C3C8-770F-43F3-8EE2-CE600B5D35C2}" type="datetimeFigureOut">
              <a:rPr lang="ko-KR" altLang="en-US" smtClean="0"/>
              <a:t>2021-12-08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400" y="18539359"/>
            <a:ext cx="3240405" cy="10649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8539359"/>
            <a:ext cx="2160270" cy="10649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387FD-3263-4778-9649-66043610B0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7874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60079" rtl="0" eaLnBrk="1" latinLnBrk="1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20" indent="-240020" algn="l" defTabSz="960079" rtl="0" eaLnBrk="1" latinLnBrk="1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59" indent="-240020" algn="l" defTabSz="960079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099" indent="-240020" algn="l" defTabSz="960079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099" kern="1200">
          <a:solidFill>
            <a:schemeClr val="tx1"/>
          </a:solidFill>
          <a:latin typeface="+mn-lt"/>
          <a:ea typeface="+mn-ea"/>
          <a:cs typeface="+mn-cs"/>
        </a:defRPr>
      </a:lvl3pPr>
      <a:lvl4pPr marL="1680138" indent="-240020" algn="l" defTabSz="960079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177" indent="-240020" algn="l" defTabSz="960079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217" indent="-240020" algn="l" defTabSz="960079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256" indent="-240020" algn="l" defTabSz="960079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296" indent="-240020" algn="l" defTabSz="960079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336" indent="-240020" algn="l" defTabSz="960079" rtl="0" eaLnBrk="1" latinLnBrk="1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079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40" algn="l" defTabSz="960079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079" algn="l" defTabSz="960079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19" algn="l" defTabSz="960079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157" algn="l" defTabSz="960079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197" algn="l" defTabSz="960079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237" algn="l" defTabSz="960079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276" algn="l" defTabSz="960079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316" algn="l" defTabSz="960079" rtl="0" eaLnBrk="1" latinLnBrk="1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hyperlink" Target="https://cdn.cdp.net/cdp-production/cms/guidance_docs/pdfs/000/002/510/original/CDP-Water-Security-Categories-Weightings.pdf?1615802575" TargetMode="External"/><Relationship Id="rId12" Type="http://schemas.openxmlformats.org/officeDocument/2006/relationships/image" Target="../media/image6.jpg"/><Relationship Id="rId2" Type="http://schemas.openxmlformats.org/officeDocument/2006/relationships/hyperlink" Target="mailto:respond@cdp.net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6fefcbb86e61af1b2fc4-c70d8ead6ced550b4d987d7c03fcdd1d.ssl.cf3.rackcdn.com/cms/guidance_docs/pdfs/000/002/503/original/CDP-Climate-Change-Categories-Weightings.pdf?1615802273" TargetMode="External"/><Relationship Id="rId11" Type="http://schemas.openxmlformats.org/officeDocument/2006/relationships/image" Target="../media/image5.png"/><Relationship Id="rId5" Type="http://schemas.openxmlformats.org/officeDocument/2006/relationships/image" Target="../media/image3.png"/><Relationship Id="rId10" Type="http://schemas.openxmlformats.org/officeDocument/2006/relationships/hyperlink" Target="mailto:thkim@kosif.org" TargetMode="External"/><Relationship Id="rId4" Type="http://schemas.openxmlformats.org/officeDocument/2006/relationships/image" Target="../media/image2.png"/><Relationship Id="rId9" Type="http://schemas.openxmlformats.org/officeDocument/2006/relationships/hyperlink" Target="mailto:dayeon.lee@kosif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C3D2C26-22A6-4FC0-BEFB-A20FF54A697A}"/>
              </a:ext>
            </a:extLst>
          </p:cNvPr>
          <p:cNvSpPr txBox="1"/>
          <p:nvPr/>
        </p:nvSpPr>
        <p:spPr>
          <a:xfrm>
            <a:off x="505208" y="1476371"/>
            <a:ext cx="8928352" cy="114646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Aft>
                <a:spcPts val="474"/>
              </a:spcAft>
              <a:buFont typeface="Arial" pitchFamily="34" charset="0"/>
              <a:buChar char="•"/>
            </a:pP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CDP </a:t>
            </a: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글로벌 규정 상</a:t>
            </a: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세부 점수</a:t>
            </a: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감점 부분</a:t>
            </a: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는 안내해드릴 수 없습니다</a:t>
            </a: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400" dirty="0">
              <a:solidFill>
                <a:schemeClr val="tx1">
                  <a:lumMod val="65000"/>
                  <a:lumOff val="3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Aft>
                <a:spcPts val="474"/>
              </a:spcAft>
              <a:buFont typeface="Arial" pitchFamily="34" charset="0"/>
              <a:buChar char="•"/>
            </a:pP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문항별 평가 결과 비중은 홈페이지 </a:t>
            </a: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dashboard</a:t>
            </a: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의 </a:t>
            </a: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“My files” → “Score feedback chart” </a:t>
            </a: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참조하세요</a:t>
            </a: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spcAft>
                <a:spcPts val="474"/>
              </a:spcAft>
              <a:buFont typeface="Arial" pitchFamily="34" charset="0"/>
              <a:buChar char="•"/>
            </a:pP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만약 파일 확인이 어려울 경우</a:t>
            </a: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</a:t>
            </a: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2"/>
              </a:rPr>
              <a:t>respond@cdp.net</a:t>
            </a: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에 </a:t>
            </a: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Score feedback chart </a:t>
            </a: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요청 메일을</a:t>
            </a: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보내시기 바랍니다</a:t>
            </a:r>
            <a:r>
              <a:rPr lang="en-US" altLang="ko-KR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defTabSz="867546" latinLnBrk="1">
              <a:spcAft>
                <a:spcPts val="474"/>
              </a:spcAft>
              <a:buFont typeface="Arial" pitchFamily="34" charset="0"/>
              <a:buChar char="•"/>
              <a:defRPr/>
            </a:pPr>
            <a:r>
              <a:rPr lang="ko-KR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기업의 항목별 </a:t>
            </a:r>
            <a:r>
              <a:rPr lang="en-US" altLang="ko-KR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Level </a:t>
            </a:r>
            <a:r>
              <a:rPr lang="ko-KR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확인은 </a:t>
            </a:r>
            <a:r>
              <a:rPr lang="en-US" altLang="ko-KR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Score report</a:t>
            </a:r>
            <a:r>
              <a:rPr lang="ko-KR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를 통해 확인 가능합니다</a:t>
            </a:r>
            <a:r>
              <a:rPr lang="en-US" altLang="ko-KR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아래 예시 참조</a:t>
            </a:r>
            <a:r>
              <a:rPr lang="en-US" altLang="ko-KR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).</a:t>
            </a:r>
            <a:endParaRPr lang="en-US" altLang="ko-KR" sz="1400" dirty="0">
              <a:solidFill>
                <a:schemeClr val="tx1">
                  <a:lumMod val="65000"/>
                  <a:lumOff val="3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grpSp>
        <p:nvGrpSpPr>
          <p:cNvPr id="9" name="그룹 17">
            <a:extLst>
              <a:ext uri="{FF2B5EF4-FFF2-40B4-BE49-F238E27FC236}">
                <a16:creationId xmlns:a16="http://schemas.microsoft.com/office/drawing/2014/main" id="{7B3B95C2-73B5-4712-A222-FB7C2D4CC076}"/>
              </a:ext>
            </a:extLst>
          </p:cNvPr>
          <p:cNvGrpSpPr/>
          <p:nvPr/>
        </p:nvGrpSpPr>
        <p:grpSpPr>
          <a:xfrm>
            <a:off x="349664" y="1083348"/>
            <a:ext cx="1717807" cy="341604"/>
            <a:chOff x="1739889" y="1068966"/>
            <a:chExt cx="1575576" cy="246333"/>
          </a:xfrm>
        </p:grpSpPr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5A1EEF7D-A247-4583-96FF-12CAD6E89B8A}"/>
                </a:ext>
              </a:extLst>
            </p:cNvPr>
            <p:cNvSpPr/>
            <p:nvPr/>
          </p:nvSpPr>
          <p:spPr>
            <a:xfrm flipV="1">
              <a:off x="1848296" y="1090960"/>
              <a:ext cx="45719" cy="175071"/>
            </a:xfrm>
            <a:prstGeom prst="rect">
              <a:avLst/>
            </a:prstGeom>
            <a:solidFill>
              <a:srgbClr val="8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708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8A5E31F-4DEA-4A4B-AC83-C714CB4DBD32}"/>
                </a:ext>
              </a:extLst>
            </p:cNvPr>
            <p:cNvSpPr txBox="1"/>
            <p:nvPr/>
          </p:nvSpPr>
          <p:spPr>
            <a:xfrm>
              <a:off x="1739889" y="1068966"/>
              <a:ext cx="1575576" cy="246333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ko-KR" altLang="en-US" sz="1708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세부 점수 확인</a:t>
              </a:r>
            </a:p>
          </p:txBody>
        </p:sp>
      </p:grpSp>
      <p:grpSp>
        <p:nvGrpSpPr>
          <p:cNvPr id="20" name="그룹 19">
            <a:extLst>
              <a:ext uri="{FF2B5EF4-FFF2-40B4-BE49-F238E27FC236}">
                <a16:creationId xmlns:a16="http://schemas.microsoft.com/office/drawing/2014/main" id="{FDF66EBD-B8FA-47DB-8990-D21EA991C066}"/>
              </a:ext>
            </a:extLst>
          </p:cNvPr>
          <p:cNvGrpSpPr/>
          <p:nvPr/>
        </p:nvGrpSpPr>
        <p:grpSpPr>
          <a:xfrm>
            <a:off x="694506" y="2791963"/>
            <a:ext cx="5801923" cy="2941318"/>
            <a:chOff x="310001" y="836712"/>
            <a:chExt cx="8700657" cy="4410848"/>
          </a:xfrm>
        </p:grpSpPr>
        <p:pic>
          <p:nvPicPr>
            <p:cNvPr id="21" name="Picture 5">
              <a:extLst>
                <a:ext uri="{FF2B5EF4-FFF2-40B4-BE49-F238E27FC236}">
                  <a16:creationId xmlns:a16="http://schemas.microsoft.com/office/drawing/2014/main" id="{0EC9F593-8420-4F5E-BE65-A931B8DAC3B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3446" b="17492"/>
            <a:stretch/>
          </p:blipFill>
          <p:spPr>
            <a:xfrm>
              <a:off x="310001" y="836712"/>
              <a:ext cx="8700657" cy="4410848"/>
            </a:xfrm>
            <a:prstGeom prst="rect">
              <a:avLst/>
            </a:prstGeom>
          </p:spPr>
        </p:pic>
        <p:sp>
          <p:nvSpPr>
            <p:cNvPr id="22" name="Rectangle 2">
              <a:extLst>
                <a:ext uri="{FF2B5EF4-FFF2-40B4-BE49-F238E27FC236}">
                  <a16:creationId xmlns:a16="http://schemas.microsoft.com/office/drawing/2014/main" id="{77E85426-214D-447E-B46F-6A471BF22E4E}"/>
                </a:ext>
              </a:extLst>
            </p:cNvPr>
            <p:cNvSpPr/>
            <p:nvPr/>
          </p:nvSpPr>
          <p:spPr>
            <a:xfrm>
              <a:off x="2368921" y="2488513"/>
              <a:ext cx="551823" cy="242249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67546">
                <a:defRPr/>
              </a:pPr>
              <a:endParaRPr lang="en-GB" sz="1708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23" name="Rectangle 12">
              <a:extLst>
                <a:ext uri="{FF2B5EF4-FFF2-40B4-BE49-F238E27FC236}">
                  <a16:creationId xmlns:a16="http://schemas.microsoft.com/office/drawing/2014/main" id="{D0A93C59-8FFF-4CE2-9432-B775A255FE6A}"/>
                </a:ext>
              </a:extLst>
            </p:cNvPr>
            <p:cNvSpPr/>
            <p:nvPr/>
          </p:nvSpPr>
          <p:spPr>
            <a:xfrm>
              <a:off x="3434163" y="2741081"/>
              <a:ext cx="270681" cy="242248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67546">
                <a:defRPr/>
              </a:pPr>
              <a:endParaRPr lang="en-GB" sz="1708">
                <a:solidFill>
                  <a:prstClr val="white"/>
                </a:solidFill>
                <a:latin typeface="Arial"/>
              </a:endParaRPr>
            </a:p>
          </p:txBody>
        </p:sp>
      </p:grpSp>
      <p:grpSp>
        <p:nvGrpSpPr>
          <p:cNvPr id="24" name="그룹 23">
            <a:extLst>
              <a:ext uri="{FF2B5EF4-FFF2-40B4-BE49-F238E27FC236}">
                <a16:creationId xmlns:a16="http://schemas.microsoft.com/office/drawing/2014/main" id="{269E0DDB-DFCA-4DED-85FB-43C82062607E}"/>
              </a:ext>
            </a:extLst>
          </p:cNvPr>
          <p:cNvGrpSpPr/>
          <p:nvPr/>
        </p:nvGrpSpPr>
        <p:grpSpPr>
          <a:xfrm>
            <a:off x="5177258" y="3086664"/>
            <a:ext cx="3979650" cy="2518704"/>
            <a:chOff x="6860362" y="1613727"/>
            <a:chExt cx="4858428" cy="3074879"/>
          </a:xfrm>
        </p:grpSpPr>
        <p:pic>
          <p:nvPicPr>
            <p:cNvPr id="25" name="Picture 6">
              <a:extLst>
                <a:ext uri="{FF2B5EF4-FFF2-40B4-BE49-F238E27FC236}">
                  <a16:creationId xmlns:a16="http://schemas.microsoft.com/office/drawing/2014/main" id="{455A9405-33E6-4978-BCDE-D47A863D735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60362" y="2068865"/>
              <a:ext cx="4858428" cy="2619741"/>
            </a:xfrm>
            <a:prstGeom prst="rect">
              <a:avLst/>
            </a:prstGeom>
          </p:spPr>
        </p:pic>
        <p:sp>
          <p:nvSpPr>
            <p:cNvPr id="26" name="Rectangle 8">
              <a:extLst>
                <a:ext uri="{FF2B5EF4-FFF2-40B4-BE49-F238E27FC236}">
                  <a16:creationId xmlns:a16="http://schemas.microsoft.com/office/drawing/2014/main" id="{525B1C83-C454-4555-82F8-96C31E52AC7D}"/>
                </a:ext>
              </a:extLst>
            </p:cNvPr>
            <p:cNvSpPr/>
            <p:nvPr/>
          </p:nvSpPr>
          <p:spPr>
            <a:xfrm>
              <a:off x="7879174" y="2068865"/>
              <a:ext cx="918949" cy="1283031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67546">
                <a:defRPr/>
              </a:pPr>
              <a:endParaRPr lang="en-GB" sz="1708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27" name="Rectangle 9">
              <a:extLst>
                <a:ext uri="{FF2B5EF4-FFF2-40B4-BE49-F238E27FC236}">
                  <a16:creationId xmlns:a16="http://schemas.microsoft.com/office/drawing/2014/main" id="{3EC04316-A40E-4F12-8062-2BDB599A00F9}"/>
                </a:ext>
              </a:extLst>
            </p:cNvPr>
            <p:cNvSpPr/>
            <p:nvPr/>
          </p:nvSpPr>
          <p:spPr>
            <a:xfrm>
              <a:off x="9997252" y="2069882"/>
              <a:ext cx="545241" cy="1283032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867546">
                <a:defRPr/>
              </a:pPr>
              <a:endParaRPr lang="en-GB" sz="1708">
                <a:solidFill>
                  <a:prstClr val="white"/>
                </a:solidFill>
                <a:latin typeface="Arial"/>
              </a:endParaRPr>
            </a:p>
          </p:txBody>
        </p:sp>
        <p:pic>
          <p:nvPicPr>
            <p:cNvPr id="28" name="Picture 10">
              <a:extLst>
                <a:ext uri="{FF2B5EF4-FFF2-40B4-BE49-F238E27FC236}">
                  <a16:creationId xmlns:a16="http://schemas.microsoft.com/office/drawing/2014/main" id="{C0F6D6B9-3F54-4158-AE3F-A62AE8F86AF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83188" y="1613727"/>
              <a:ext cx="4635602" cy="400106"/>
            </a:xfrm>
            <a:prstGeom prst="rect">
              <a:avLst/>
            </a:prstGeom>
          </p:spPr>
        </p:pic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E7B9F603-3238-490E-A0C1-F5F384EE03AF}"/>
              </a:ext>
            </a:extLst>
          </p:cNvPr>
          <p:cNvSpPr txBox="1"/>
          <p:nvPr/>
        </p:nvSpPr>
        <p:spPr>
          <a:xfrm>
            <a:off x="568649" y="6145824"/>
            <a:ext cx="7536529" cy="86471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Aft>
                <a:spcPts val="474"/>
              </a:spcAft>
              <a:buFont typeface="Arial" pitchFamily="34" charset="0"/>
              <a:buChar char="•"/>
            </a:pPr>
            <a:r>
              <a:rPr lang="ko-KR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평가 카테고리 및 가중치에</a:t>
            </a:r>
            <a:r>
              <a:rPr lang="en-US" altLang="ko-KR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대한 설명은 아래 링크 파일에서 확인해주세요</a:t>
            </a:r>
            <a:r>
              <a:rPr lang="en-US" altLang="ko-KR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lvl="1" defTabSz="867546" latinLnBrk="1">
              <a:spcAft>
                <a:spcPts val="474"/>
              </a:spcAft>
              <a:buFont typeface="Arial" pitchFamily="34" charset="0"/>
              <a:buChar char="•"/>
              <a:defRPr/>
            </a:pPr>
            <a:r>
              <a:rPr lang="en-US" altLang="ko-KR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(Climate Change) </a:t>
            </a:r>
            <a:r>
              <a:rPr lang="en-US" altLang="ko-KR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6"/>
              </a:rPr>
              <a:t>2021 CDP Climate Change Categories_Weightings.pdf</a:t>
            </a:r>
            <a:endParaRPr lang="en-US" altLang="ko-KR" sz="1400" dirty="0">
              <a:solidFill>
                <a:prstClr val="black">
                  <a:lumMod val="65000"/>
                  <a:lumOff val="35000"/>
                </a:prst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1" defTabSz="867546" latinLnBrk="1">
              <a:spcAft>
                <a:spcPts val="474"/>
              </a:spcAft>
              <a:buFont typeface="Arial" pitchFamily="34" charset="0"/>
              <a:buChar char="•"/>
              <a:defRPr/>
            </a:pPr>
            <a:r>
              <a:rPr lang="en-US" altLang="ko-KR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(Water) </a:t>
            </a:r>
            <a:r>
              <a:rPr lang="en-US" altLang="ko-KR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7"/>
              </a:rPr>
              <a:t>2021 CDP Water Categories_Weightings.pdf</a:t>
            </a:r>
            <a:endParaRPr lang="en-US" altLang="ko-KR" sz="1400" dirty="0">
              <a:solidFill>
                <a:schemeClr val="tx1">
                  <a:lumMod val="65000"/>
                  <a:lumOff val="3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34" name="그림 33">
            <a:extLst>
              <a:ext uri="{FF2B5EF4-FFF2-40B4-BE49-F238E27FC236}">
                <a16:creationId xmlns:a16="http://schemas.microsoft.com/office/drawing/2014/main" id="{C2C34720-A3FA-4E36-8CAB-AFC53DF9295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86819" y="10013868"/>
            <a:ext cx="5564723" cy="1813407"/>
          </a:xfrm>
          <a:prstGeom prst="rect">
            <a:avLst/>
          </a:prstGeom>
        </p:spPr>
      </p:pic>
      <p:graphicFrame>
        <p:nvGraphicFramePr>
          <p:cNvPr id="38" name="Table 6">
            <a:extLst>
              <a:ext uri="{FF2B5EF4-FFF2-40B4-BE49-F238E27FC236}">
                <a16:creationId xmlns:a16="http://schemas.microsoft.com/office/drawing/2014/main" id="{8ACB845E-B457-4BD2-8DAE-BBCD12E27B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536138"/>
              </p:ext>
            </p:extLst>
          </p:nvPr>
        </p:nvGraphicFramePr>
        <p:xfrm>
          <a:off x="803184" y="8524357"/>
          <a:ext cx="4556592" cy="24607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7786">
                  <a:extLst>
                    <a:ext uri="{9D8B030D-6E8A-4147-A177-3AD203B41FA5}">
                      <a16:colId xmlns:a16="http://schemas.microsoft.com/office/drawing/2014/main" val="1954381262"/>
                    </a:ext>
                  </a:extLst>
                </a:gridCol>
                <a:gridCol w="1120622">
                  <a:extLst>
                    <a:ext uri="{9D8B030D-6E8A-4147-A177-3AD203B41FA5}">
                      <a16:colId xmlns:a16="http://schemas.microsoft.com/office/drawing/2014/main" val="758025500"/>
                    </a:ext>
                  </a:extLst>
                </a:gridCol>
                <a:gridCol w="1144721">
                  <a:extLst>
                    <a:ext uri="{9D8B030D-6E8A-4147-A177-3AD203B41FA5}">
                      <a16:colId xmlns:a16="http://schemas.microsoft.com/office/drawing/2014/main" val="1090804123"/>
                    </a:ext>
                  </a:extLst>
                </a:gridCol>
                <a:gridCol w="1113463">
                  <a:extLst>
                    <a:ext uri="{9D8B030D-6E8A-4147-A177-3AD203B41FA5}">
                      <a16:colId xmlns:a16="http://schemas.microsoft.com/office/drawing/2014/main" val="1655390751"/>
                    </a:ext>
                  </a:extLst>
                </a:gridCol>
              </a:tblGrid>
              <a:tr h="260649">
                <a:tc>
                  <a:txBody>
                    <a:bodyPr/>
                    <a:lstStyle/>
                    <a:p>
                      <a:r>
                        <a:rPr lang="de-DE" sz="1200" dirty="0"/>
                        <a:t>Level</a:t>
                      </a:r>
                      <a:endParaRPr lang="en-DE" sz="1200" dirty="0"/>
                    </a:p>
                  </a:txBody>
                  <a:tcPr marL="86758" marR="86758" marT="43379" marB="43379"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Climate</a:t>
                      </a:r>
                      <a:endParaRPr lang="en-DE" sz="1200" dirty="0"/>
                    </a:p>
                  </a:txBody>
                  <a:tcPr marL="86758" marR="86758" marT="43379" marB="43379"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Water</a:t>
                      </a:r>
                      <a:endParaRPr lang="en-DE" sz="1200" dirty="0"/>
                    </a:p>
                  </a:txBody>
                  <a:tcPr marL="86758" marR="86758" marT="43379" marB="43379"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Score band</a:t>
                      </a:r>
                      <a:endParaRPr lang="en-DE" sz="1200" dirty="0"/>
                    </a:p>
                  </a:txBody>
                  <a:tcPr marL="86758" marR="86758" marT="43379" marB="43379"/>
                </a:tc>
                <a:extLst>
                  <a:ext uri="{0D108BD9-81ED-4DB2-BD59-A6C34878D82A}">
                    <a16:rowId xmlns:a16="http://schemas.microsoft.com/office/drawing/2014/main" val="1002155349"/>
                  </a:ext>
                </a:extLst>
              </a:tr>
              <a:tr h="260649">
                <a:tc rowSpan="2">
                  <a:txBody>
                    <a:bodyPr/>
                    <a:lstStyle/>
                    <a:p>
                      <a:r>
                        <a:rPr lang="de-DE" sz="1200" dirty="0"/>
                        <a:t>Disclosure</a:t>
                      </a:r>
                      <a:endParaRPr lang="en-DE" sz="1200" dirty="0"/>
                    </a:p>
                  </a:txBody>
                  <a:tcPr marL="86758" marR="86758" marT="43379" marB="43379" anchor="ctr"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1-44%</a:t>
                      </a:r>
                      <a:endParaRPr lang="en-DE" sz="1200" dirty="0"/>
                    </a:p>
                  </a:txBody>
                  <a:tcPr marL="86758" marR="86758" marT="43379" marB="43379"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1-44%</a:t>
                      </a:r>
                      <a:endParaRPr lang="en-DE" sz="1200" dirty="0"/>
                    </a:p>
                  </a:txBody>
                  <a:tcPr marL="86758" marR="86758" marT="43379" marB="43379"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D-</a:t>
                      </a:r>
                      <a:endParaRPr lang="en-DE" sz="1200" dirty="0"/>
                    </a:p>
                  </a:txBody>
                  <a:tcPr marL="86758" marR="86758" marT="43379" marB="43379"/>
                </a:tc>
                <a:extLst>
                  <a:ext uri="{0D108BD9-81ED-4DB2-BD59-A6C34878D82A}">
                    <a16:rowId xmlns:a16="http://schemas.microsoft.com/office/drawing/2014/main" val="673538930"/>
                  </a:ext>
                </a:extLst>
              </a:tr>
              <a:tr h="260649">
                <a:tc vMerge="1">
                  <a:txBody>
                    <a:bodyPr/>
                    <a:lstStyle/>
                    <a:p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45-79%</a:t>
                      </a:r>
                      <a:endParaRPr lang="en-DE" sz="1200" dirty="0"/>
                    </a:p>
                  </a:txBody>
                  <a:tcPr marL="86758" marR="86758" marT="43379" marB="43379"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45-79%</a:t>
                      </a:r>
                      <a:endParaRPr lang="en-DE" sz="1200" dirty="0"/>
                    </a:p>
                  </a:txBody>
                  <a:tcPr marL="86758" marR="86758" marT="43379" marB="43379"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D</a:t>
                      </a:r>
                      <a:endParaRPr lang="en-DE" sz="1200" dirty="0"/>
                    </a:p>
                  </a:txBody>
                  <a:tcPr marL="86758" marR="86758" marT="43379" marB="43379"/>
                </a:tc>
                <a:extLst>
                  <a:ext uri="{0D108BD9-81ED-4DB2-BD59-A6C34878D82A}">
                    <a16:rowId xmlns:a16="http://schemas.microsoft.com/office/drawing/2014/main" val="3663721667"/>
                  </a:ext>
                </a:extLst>
              </a:tr>
              <a:tr h="260649">
                <a:tc rowSpan="2">
                  <a:txBody>
                    <a:bodyPr/>
                    <a:lstStyle/>
                    <a:p>
                      <a:r>
                        <a:rPr lang="de-DE" sz="1200" dirty="0"/>
                        <a:t>Awareness</a:t>
                      </a:r>
                      <a:endParaRPr lang="en-DE" sz="1200" dirty="0"/>
                    </a:p>
                  </a:txBody>
                  <a:tcPr marL="86758" marR="86758" marT="43379" marB="43379" anchor="ctr"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1-44%</a:t>
                      </a:r>
                      <a:endParaRPr lang="en-DE" sz="1200" dirty="0"/>
                    </a:p>
                  </a:txBody>
                  <a:tcPr marL="86758" marR="86758" marT="43379" marB="43379"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1-44%</a:t>
                      </a:r>
                      <a:endParaRPr lang="en-DE" sz="1200" dirty="0"/>
                    </a:p>
                  </a:txBody>
                  <a:tcPr marL="86758" marR="86758" marT="43379" marB="43379"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C-</a:t>
                      </a:r>
                      <a:endParaRPr lang="en-DE" sz="1200" dirty="0"/>
                    </a:p>
                  </a:txBody>
                  <a:tcPr marL="86758" marR="86758" marT="43379" marB="43379"/>
                </a:tc>
                <a:extLst>
                  <a:ext uri="{0D108BD9-81ED-4DB2-BD59-A6C34878D82A}">
                    <a16:rowId xmlns:a16="http://schemas.microsoft.com/office/drawing/2014/main" val="1729564818"/>
                  </a:ext>
                </a:extLst>
              </a:tr>
              <a:tr h="260649">
                <a:tc vMerge="1">
                  <a:txBody>
                    <a:bodyPr/>
                    <a:lstStyle/>
                    <a:p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45-79%</a:t>
                      </a:r>
                      <a:endParaRPr lang="en-DE" sz="1200" dirty="0"/>
                    </a:p>
                  </a:txBody>
                  <a:tcPr marL="86758" marR="86758" marT="43379" marB="43379"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45-79%</a:t>
                      </a:r>
                      <a:endParaRPr lang="en-DE" sz="1200" dirty="0"/>
                    </a:p>
                  </a:txBody>
                  <a:tcPr marL="86758" marR="86758" marT="43379" marB="43379"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C</a:t>
                      </a:r>
                      <a:endParaRPr lang="en-DE" sz="1200" dirty="0"/>
                    </a:p>
                  </a:txBody>
                  <a:tcPr marL="86758" marR="86758" marT="43379" marB="43379"/>
                </a:tc>
                <a:extLst>
                  <a:ext uri="{0D108BD9-81ED-4DB2-BD59-A6C34878D82A}">
                    <a16:rowId xmlns:a16="http://schemas.microsoft.com/office/drawing/2014/main" val="3832049390"/>
                  </a:ext>
                </a:extLst>
              </a:tr>
              <a:tr h="303604">
                <a:tc rowSpan="2">
                  <a:txBody>
                    <a:bodyPr/>
                    <a:lstStyle/>
                    <a:p>
                      <a:r>
                        <a:rPr lang="de-DE" sz="1200" dirty="0"/>
                        <a:t>Management</a:t>
                      </a:r>
                      <a:endParaRPr lang="en-DE" sz="1200" dirty="0"/>
                    </a:p>
                  </a:txBody>
                  <a:tcPr marL="86758" marR="86758" marT="43379" marB="43379" anchor="ctr"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1-44%</a:t>
                      </a:r>
                      <a:endParaRPr lang="en-DE" sz="1200" dirty="0"/>
                    </a:p>
                  </a:txBody>
                  <a:tcPr marL="86758" marR="86758" marT="43379" marB="43379"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1-44%</a:t>
                      </a:r>
                      <a:endParaRPr lang="en-DE" sz="1200" dirty="0"/>
                    </a:p>
                  </a:txBody>
                  <a:tcPr marL="86758" marR="86758" marT="43379" marB="43379"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B-</a:t>
                      </a:r>
                      <a:endParaRPr lang="en-DE" sz="1200" dirty="0"/>
                    </a:p>
                  </a:txBody>
                  <a:tcPr marL="86758" marR="86758" marT="43379" marB="43379"/>
                </a:tc>
                <a:extLst>
                  <a:ext uri="{0D108BD9-81ED-4DB2-BD59-A6C34878D82A}">
                    <a16:rowId xmlns:a16="http://schemas.microsoft.com/office/drawing/2014/main" val="2522418788"/>
                  </a:ext>
                </a:extLst>
              </a:tr>
              <a:tr h="260649">
                <a:tc vMerge="1">
                  <a:txBody>
                    <a:bodyPr/>
                    <a:lstStyle/>
                    <a:p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45-75%</a:t>
                      </a:r>
                      <a:endParaRPr lang="en-DE" sz="1200" dirty="0"/>
                    </a:p>
                  </a:txBody>
                  <a:tcPr marL="86758" marR="86758" marT="43379" marB="43379"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45-75%</a:t>
                      </a:r>
                      <a:endParaRPr lang="en-DE" sz="1200" dirty="0"/>
                    </a:p>
                  </a:txBody>
                  <a:tcPr marL="86758" marR="86758" marT="43379" marB="43379"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B</a:t>
                      </a:r>
                      <a:endParaRPr lang="en-DE" sz="1200" dirty="0"/>
                    </a:p>
                  </a:txBody>
                  <a:tcPr marL="86758" marR="86758" marT="43379" marB="43379"/>
                </a:tc>
                <a:extLst>
                  <a:ext uri="{0D108BD9-81ED-4DB2-BD59-A6C34878D82A}">
                    <a16:rowId xmlns:a16="http://schemas.microsoft.com/office/drawing/2014/main" val="1906771797"/>
                  </a:ext>
                </a:extLst>
              </a:tr>
              <a:tr h="260649">
                <a:tc rowSpan="2">
                  <a:txBody>
                    <a:bodyPr/>
                    <a:lstStyle/>
                    <a:p>
                      <a:r>
                        <a:rPr lang="de-DE" sz="1200" dirty="0"/>
                        <a:t>Leadership</a:t>
                      </a:r>
                      <a:endParaRPr lang="en-DE" sz="1200" dirty="0"/>
                    </a:p>
                  </a:txBody>
                  <a:tcPr marL="86758" marR="86758" marT="43379" marB="43379" anchor="ctr"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1-65%</a:t>
                      </a:r>
                      <a:endParaRPr lang="en-DE" sz="1200" dirty="0"/>
                    </a:p>
                  </a:txBody>
                  <a:tcPr marL="86758" marR="86758" marT="43379" marB="43379"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1-65%</a:t>
                      </a:r>
                      <a:endParaRPr lang="en-DE" sz="1200" dirty="0"/>
                    </a:p>
                  </a:txBody>
                  <a:tcPr marL="86758" marR="86758" marT="43379" marB="43379"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A-</a:t>
                      </a:r>
                      <a:endParaRPr lang="en-DE" sz="1200" dirty="0"/>
                    </a:p>
                  </a:txBody>
                  <a:tcPr marL="86758" marR="86758" marT="43379" marB="43379"/>
                </a:tc>
                <a:extLst>
                  <a:ext uri="{0D108BD9-81ED-4DB2-BD59-A6C34878D82A}">
                    <a16:rowId xmlns:a16="http://schemas.microsoft.com/office/drawing/2014/main" val="3864831808"/>
                  </a:ext>
                </a:extLst>
              </a:tr>
              <a:tr h="260649">
                <a:tc vMerge="1">
                  <a:txBody>
                    <a:bodyPr/>
                    <a:lstStyle/>
                    <a:p>
                      <a:endParaRPr lang="en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65-100%</a:t>
                      </a:r>
                      <a:endParaRPr lang="en-DE" sz="1200" dirty="0"/>
                    </a:p>
                  </a:txBody>
                  <a:tcPr marL="86758" marR="86758" marT="43379" marB="43379"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65-100%</a:t>
                      </a:r>
                      <a:endParaRPr lang="en-DE" sz="1200" dirty="0"/>
                    </a:p>
                  </a:txBody>
                  <a:tcPr marL="86758" marR="86758" marT="43379" marB="43379"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A</a:t>
                      </a:r>
                      <a:endParaRPr lang="en-DE" sz="1200" dirty="0"/>
                    </a:p>
                  </a:txBody>
                  <a:tcPr marL="86758" marR="86758" marT="43379" marB="43379"/>
                </a:tc>
                <a:extLst>
                  <a:ext uri="{0D108BD9-81ED-4DB2-BD59-A6C34878D82A}">
                    <a16:rowId xmlns:a16="http://schemas.microsoft.com/office/drawing/2014/main" val="3985262822"/>
                  </a:ext>
                </a:extLst>
              </a:tr>
            </a:tbl>
          </a:graphicData>
        </a:graphic>
      </p:graphicFrame>
      <p:sp>
        <p:nvSpPr>
          <p:cNvPr id="39" name="TextBox 38">
            <a:extLst>
              <a:ext uri="{FF2B5EF4-FFF2-40B4-BE49-F238E27FC236}">
                <a16:creationId xmlns:a16="http://schemas.microsoft.com/office/drawing/2014/main" id="{53683FFB-633C-4B9F-9D62-C9DEA28E9A1B}"/>
              </a:ext>
            </a:extLst>
          </p:cNvPr>
          <p:cNvSpPr txBox="1"/>
          <p:nvPr/>
        </p:nvSpPr>
        <p:spPr>
          <a:xfrm>
            <a:off x="568649" y="8061620"/>
            <a:ext cx="4291862" cy="3777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50000"/>
              </a:lnSpc>
              <a:spcAft>
                <a:spcPts val="474"/>
              </a:spcAft>
              <a:buFont typeface="Arial" pitchFamily="34" charset="0"/>
              <a:buChar char="•"/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sym typeface="Wingdings"/>
              </a:rPr>
              <a:t> 2021 Climate Change &amp; Water</a:t>
            </a:r>
            <a:r>
              <a: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sym typeface="Wingdings"/>
              </a:rPr>
              <a:t> 최종 단계 및 밴드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0A064A8-7260-42F1-9209-638C7C4A0A76}"/>
              </a:ext>
            </a:extLst>
          </p:cNvPr>
          <p:cNvSpPr txBox="1"/>
          <p:nvPr/>
        </p:nvSpPr>
        <p:spPr>
          <a:xfrm>
            <a:off x="492780" y="14638379"/>
            <a:ext cx="8664128" cy="47807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Aft>
                <a:spcPts val="474"/>
              </a:spcAft>
            </a:pPr>
            <a:r>
              <a: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defTabSz="433773">
              <a:spcAft>
                <a:spcPts val="474"/>
              </a:spcAft>
              <a:buFont typeface="Arial" pitchFamily="34" charset="0"/>
              <a:buChar char="•"/>
              <a:defRPr/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접수 시작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12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 넷째 주 예정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(20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일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이후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</a:p>
          <a:p>
            <a:pPr defTabSz="433773">
              <a:spcAft>
                <a:spcPts val="474"/>
              </a:spcAft>
              <a:buFont typeface="Arial" pitchFamily="34" charset="0"/>
              <a:buChar char="•"/>
              <a:defRPr/>
            </a:pPr>
            <a:r>
              <a: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접수 마감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년 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 중순 예정 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defTabSz="433773">
              <a:spcAft>
                <a:spcPts val="474"/>
              </a:spcAft>
              <a:buFont typeface="Arial" pitchFamily="34" charset="0"/>
              <a:buChar char="•"/>
              <a:defRPr/>
            </a:pPr>
            <a:r>
              <a: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피드백 회신 일정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년 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3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 초 예정 </a:t>
            </a:r>
          </a:p>
          <a:p>
            <a:pPr>
              <a:spcAft>
                <a:spcPts val="474"/>
              </a:spcAft>
              <a:buFont typeface="Arial" pitchFamily="34" charset="0"/>
              <a:buChar char="•"/>
            </a:pPr>
            <a:r>
              <a: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Scoring Appeal process </a:t>
            </a:r>
          </a:p>
          <a:p>
            <a:pPr marL="650659" lvl="1" indent="-216887">
              <a:spcAft>
                <a:spcPts val="474"/>
              </a:spcAft>
              <a:buAutoNum type="arabicPeriod"/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요청기업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Scoring Appeal 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진행 요청한다는 메일을 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CDP 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한국위원회에 발송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lvl="2">
              <a:spcAft>
                <a:spcPts val="474"/>
              </a:spcAft>
            </a:pPr>
            <a:r>
              <a:rPr lang="en-US" altLang="ko-KR" sz="1400" dirty="0">
                <a:solidFill>
                  <a:srgbClr val="0000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1400" dirty="0">
                <a:solidFill>
                  <a:srgbClr val="0000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수신</a:t>
            </a:r>
            <a:r>
              <a:rPr lang="en-US" altLang="ko-KR" sz="1400" dirty="0">
                <a:solidFill>
                  <a:srgbClr val="0000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 </a:t>
            </a:r>
            <a:r>
              <a:rPr lang="en-US" altLang="ko-KR" sz="1400" dirty="0">
                <a:solidFill>
                  <a:srgbClr val="0000FF"/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9"/>
              </a:rPr>
              <a:t>dayeon.lee@kosif.org</a:t>
            </a:r>
            <a:r>
              <a:rPr lang="en-US" altLang="ko-KR" sz="1400" dirty="0">
                <a:solidFill>
                  <a:srgbClr val="0000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[</a:t>
            </a:r>
            <a:r>
              <a:rPr lang="ko-KR" altLang="en-US" sz="1400" dirty="0">
                <a:solidFill>
                  <a:srgbClr val="0000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참조</a:t>
            </a:r>
            <a:r>
              <a:rPr lang="en-US" altLang="ko-KR" sz="1400" dirty="0">
                <a:solidFill>
                  <a:srgbClr val="0000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 </a:t>
            </a:r>
            <a:r>
              <a:rPr lang="en-US" altLang="ko-KR" sz="1400" dirty="0">
                <a:solidFill>
                  <a:srgbClr val="0000FF"/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10"/>
              </a:rPr>
              <a:t>thkim@kosif.org</a:t>
            </a:r>
            <a:r>
              <a:rPr lang="en-US" altLang="ko-KR" sz="1400" dirty="0">
                <a:solidFill>
                  <a:srgbClr val="0000FF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설정 요망</a:t>
            </a:r>
          </a:p>
          <a:p>
            <a:pPr lvl="1">
              <a:spcAft>
                <a:spcPts val="474"/>
              </a:spcAft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2. (CDP </a:t>
            </a:r>
            <a:r>
              <a: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한국위원회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요청기업에게 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Scoring Appeal Form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을 메일로 전달 </a:t>
            </a:r>
          </a:p>
          <a:p>
            <a:pPr lvl="1">
              <a:spcAft>
                <a:spcPts val="474"/>
              </a:spcAft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3. (</a:t>
            </a:r>
            <a:r>
              <a: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요청기업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Scoring Appeal Form 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파일 작성 후 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CDP 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한국위원회로 송부</a:t>
            </a:r>
          </a:p>
          <a:p>
            <a:pPr lvl="1">
              <a:spcAft>
                <a:spcPts val="474"/>
              </a:spcAft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4. (CDP </a:t>
            </a:r>
            <a:r>
              <a: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한국위원회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Scoring Appeal Form 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 후 글로벌 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Scoring team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에 전달</a:t>
            </a:r>
          </a:p>
          <a:p>
            <a:pPr lvl="1">
              <a:spcAft>
                <a:spcPts val="474"/>
              </a:spcAft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5. (</a:t>
            </a:r>
            <a:r>
              <a: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글로벌 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Scoring team) 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Scoring Appeal Form 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 후 최종 피드백을 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CDP 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한국위원회에 전달</a:t>
            </a:r>
          </a:p>
          <a:p>
            <a:pPr lvl="1">
              <a:spcAft>
                <a:spcPts val="474"/>
              </a:spcAft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6. (CDP </a:t>
            </a:r>
            <a:r>
              <a: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한국위원회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글로벌 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Scoring team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에서 받은 최종 피드백을 해당 기업에 메일로 안내</a:t>
            </a:r>
          </a:p>
          <a:p>
            <a:pPr defTabSz="433773">
              <a:spcAft>
                <a:spcPts val="474"/>
              </a:spcAft>
              <a:buFont typeface="Arial" pitchFamily="34" charset="0"/>
              <a:buChar char="•"/>
              <a:defRPr/>
            </a:pPr>
            <a:r>
              <a:rPr lang="ko-KR" altLang="en-US" sz="1400" b="1" dirty="0">
                <a:solidFill>
                  <a:prstClr val="black">
                    <a:lumMod val="75000"/>
                    <a:lumOff val="25000"/>
                  </a:prst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Scoring Appeal Form </a:t>
            </a:r>
            <a:r>
              <a: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작성 방법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추후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안내 예정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지난해 양식 참조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</a:p>
          <a:p>
            <a:pPr defTabSz="433773">
              <a:spcAft>
                <a:spcPts val="474"/>
              </a:spcAft>
              <a:buFont typeface="Arial" pitchFamily="34" charset="0"/>
              <a:buChar char="•"/>
              <a:defRPr/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Scoring Appeal </a:t>
            </a:r>
            <a:r>
              <a: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비용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추후 안내 예정 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defTabSz="433773">
              <a:spcAft>
                <a:spcPts val="474"/>
              </a:spcAft>
              <a:buFont typeface="Arial" pitchFamily="34" charset="0"/>
              <a:buChar char="•"/>
              <a:defRPr/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Scoring Appeal </a:t>
            </a:r>
            <a:r>
              <a: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결과 시상 반영 방안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</a:p>
          <a:p>
            <a:pPr marL="800100" lvl="1" indent="-342900" defTabSz="433773">
              <a:spcAft>
                <a:spcPts val="474"/>
              </a:spcAft>
              <a:buAutoNum type="arabicParenR"/>
              <a:defRPr/>
            </a:pP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수상기업 선정 및 통보 </a:t>
            </a:r>
            <a:r>
              <a:rPr lang="ko-KR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이전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점수 변경이 확정된 경우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변경된 점수로 수상기업 선정</a:t>
            </a:r>
            <a:endParaRPr lang="en-US" altLang="ko-KR" sz="1400" dirty="0">
              <a:solidFill>
                <a:schemeClr val="tx1">
                  <a:lumMod val="75000"/>
                  <a:lumOff val="2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800100" lvl="1" indent="-342900" defTabSz="433773">
              <a:spcAft>
                <a:spcPts val="474"/>
              </a:spcAft>
              <a:buAutoNum type="arabicParenR"/>
              <a:defRPr/>
            </a:pP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수상기업 선정 및 통보 </a:t>
            </a:r>
            <a:r>
              <a:rPr lang="ko-KR" altLang="en-US" sz="14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이후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점수 변경이 확정된 경우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변경된 점수기준 수상가능 기업은 추가 시상</a:t>
            </a:r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477DDF2-5B51-43DD-B89D-7DF15564B2B4}"/>
              </a:ext>
            </a:extLst>
          </p:cNvPr>
          <p:cNvSpPr txBox="1"/>
          <p:nvPr/>
        </p:nvSpPr>
        <p:spPr>
          <a:xfrm>
            <a:off x="236575" y="409424"/>
            <a:ext cx="2670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CDP 2021 FAQ</a:t>
            </a:r>
            <a:endParaRPr lang="ko-KR" altLang="en-US" sz="2800" b="1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45" name="그림 44">
            <a:extLst>
              <a:ext uri="{FF2B5EF4-FFF2-40B4-BE49-F238E27FC236}">
                <a16:creationId xmlns:a16="http://schemas.microsoft.com/office/drawing/2014/main" id="{D0D85ED6-E46A-4821-B5BB-2A65E07CF98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7224" y="382275"/>
            <a:ext cx="1057401" cy="435085"/>
          </a:xfrm>
          <a:prstGeom prst="rect">
            <a:avLst/>
          </a:prstGeom>
        </p:spPr>
      </p:pic>
      <p:pic>
        <p:nvPicPr>
          <p:cNvPr id="46" name="그림 45">
            <a:extLst>
              <a:ext uri="{FF2B5EF4-FFF2-40B4-BE49-F238E27FC236}">
                <a16:creationId xmlns:a16="http://schemas.microsoft.com/office/drawing/2014/main" id="{23424001-5EE6-4410-B529-4E5ED8DD576F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5" t="13583" r="4151" b="9935"/>
          <a:stretch/>
        </p:blipFill>
        <p:spPr>
          <a:xfrm>
            <a:off x="6285069" y="409424"/>
            <a:ext cx="1908307" cy="481465"/>
          </a:xfrm>
          <a:prstGeom prst="rect">
            <a:avLst/>
          </a:prstGeom>
        </p:spPr>
      </p:pic>
      <p:grpSp>
        <p:nvGrpSpPr>
          <p:cNvPr id="47" name="그룹 17">
            <a:extLst>
              <a:ext uri="{FF2B5EF4-FFF2-40B4-BE49-F238E27FC236}">
                <a16:creationId xmlns:a16="http://schemas.microsoft.com/office/drawing/2014/main" id="{AF597DEB-2CC2-4E6F-ACFB-A33C9937DED4}"/>
              </a:ext>
            </a:extLst>
          </p:cNvPr>
          <p:cNvGrpSpPr/>
          <p:nvPr/>
        </p:nvGrpSpPr>
        <p:grpSpPr>
          <a:xfrm>
            <a:off x="351810" y="7676108"/>
            <a:ext cx="2606504" cy="341604"/>
            <a:chOff x="1739889" y="1068966"/>
            <a:chExt cx="2390690" cy="246333"/>
          </a:xfrm>
        </p:grpSpPr>
        <p:sp>
          <p:nvSpPr>
            <p:cNvPr id="48" name="직사각형 47">
              <a:extLst>
                <a:ext uri="{FF2B5EF4-FFF2-40B4-BE49-F238E27FC236}">
                  <a16:creationId xmlns:a16="http://schemas.microsoft.com/office/drawing/2014/main" id="{785E4CDC-2559-46DF-923A-E94391709AE1}"/>
                </a:ext>
              </a:extLst>
            </p:cNvPr>
            <p:cNvSpPr/>
            <p:nvPr/>
          </p:nvSpPr>
          <p:spPr>
            <a:xfrm flipV="1">
              <a:off x="1848296" y="1090960"/>
              <a:ext cx="45719" cy="175071"/>
            </a:xfrm>
            <a:prstGeom prst="rect">
              <a:avLst/>
            </a:prstGeom>
            <a:solidFill>
              <a:srgbClr val="8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708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89D1DB7E-AEA3-44F8-89E1-BD68AF0550B9}"/>
                </a:ext>
              </a:extLst>
            </p:cNvPr>
            <p:cNvSpPr txBox="1"/>
            <p:nvPr/>
          </p:nvSpPr>
          <p:spPr>
            <a:xfrm>
              <a:off x="1739889" y="1068966"/>
              <a:ext cx="2390690" cy="246333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en-US" altLang="ko-KR" sz="1898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Scoring Introduction</a:t>
              </a:r>
              <a:endParaRPr lang="ko-KR" altLang="en-US" sz="1898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04FF889F-26C1-4D3A-96D4-57E7CE2E033F}"/>
              </a:ext>
            </a:extLst>
          </p:cNvPr>
          <p:cNvSpPr txBox="1"/>
          <p:nvPr/>
        </p:nvSpPr>
        <p:spPr>
          <a:xfrm>
            <a:off x="568649" y="11188795"/>
            <a:ext cx="8928352" cy="254428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Aft>
                <a:spcPts val="474"/>
              </a:spcAft>
              <a:buFont typeface="Arial" pitchFamily="34" charset="0"/>
              <a:buChar char="•"/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Disclosure (D and D-)</a:t>
            </a:r>
          </a:p>
          <a:p>
            <a:pPr lvl="1">
              <a:spcAft>
                <a:spcPts val="474"/>
              </a:spcAft>
              <a:buFont typeface="Arial" pitchFamily="34" charset="0"/>
              <a:buChar char="•"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Malgun Gothic Semilight" panose="020B0503020000020004" pitchFamily="34" charset="-127"/>
              </a:rPr>
              <a:t> Scoring for 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Malgun Gothic Semilight" panose="020B0503020000020004" pitchFamily="34" charset="-127"/>
              </a:rPr>
              <a:t>completeness</a:t>
            </a: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Malgun Gothic Semilight" panose="020B0503020000020004" pitchFamily="34" charset="-127"/>
              </a:rPr>
              <a:t> </a:t>
            </a:r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Aft>
                <a:spcPts val="474"/>
              </a:spcAft>
              <a:buFont typeface="Arial" pitchFamily="34" charset="0"/>
              <a:buChar char="•"/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Awareness (C and C-)</a:t>
            </a:r>
          </a:p>
          <a:p>
            <a:pPr lvl="1">
              <a:spcAft>
                <a:spcPts val="474"/>
              </a:spcAft>
              <a:buFont typeface="Arial" pitchFamily="34" charset="0"/>
              <a:buChar char="•"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Malgun Gothic Semilight" panose="020B0503020000020004" pitchFamily="34" charset="-127"/>
              </a:rPr>
              <a:t>Scoring to identify those who have 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Malgun Gothic Semilight" panose="020B0503020000020004" pitchFamily="34" charset="-127"/>
              </a:rPr>
              <a:t>considered the implications of environmental issues</a:t>
            </a:r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Aft>
                <a:spcPts val="474"/>
              </a:spcAft>
              <a:buFont typeface="Arial" pitchFamily="34" charset="0"/>
              <a:buChar char="•"/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Management (B and B-)</a:t>
            </a:r>
          </a:p>
          <a:p>
            <a:pPr lvl="1">
              <a:spcAft>
                <a:spcPts val="474"/>
              </a:spcAft>
              <a:buFont typeface="Arial" pitchFamily="34" charset="0"/>
              <a:buChar char="•"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Malgun Gothic Semilight" panose="020B0503020000020004" pitchFamily="34" charset="-127"/>
              </a:rPr>
              <a:t>Scoring for the 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Malgun Gothic Semilight" panose="020B0503020000020004" pitchFamily="34" charset="-127"/>
              </a:rPr>
              <a:t>implementation of actions</a:t>
            </a:r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Aft>
                <a:spcPts val="474"/>
              </a:spcAft>
              <a:buFont typeface="Arial" pitchFamily="34" charset="0"/>
              <a:buChar char="•"/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Leadership (A and A-)</a:t>
            </a:r>
          </a:p>
          <a:p>
            <a:pPr lvl="1">
              <a:spcAft>
                <a:spcPts val="474"/>
              </a:spcAft>
              <a:buFont typeface="Arial" pitchFamily="34" charset="0"/>
              <a:buChar char="•"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Malgun Gothic Semilight" panose="020B0503020000020004" pitchFamily="34" charset="-127"/>
              </a:rPr>
              <a:t>Scoring to </a:t>
            </a: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Malgun Gothic Semilight" panose="020B0503020000020004" pitchFamily="34" charset="-127"/>
              </a:rPr>
              <a:t>identify those who are carrying out the best practice in managing environmental issues</a:t>
            </a:r>
            <a:endParaRPr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spcAft>
                <a:spcPts val="474"/>
              </a:spcAft>
            </a:pPr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※ F = Failure to provide sufficient information to be evaluated by CDP</a:t>
            </a:r>
          </a:p>
        </p:txBody>
      </p:sp>
      <p:grpSp>
        <p:nvGrpSpPr>
          <p:cNvPr id="54" name="그룹 17">
            <a:extLst>
              <a:ext uri="{FF2B5EF4-FFF2-40B4-BE49-F238E27FC236}">
                <a16:creationId xmlns:a16="http://schemas.microsoft.com/office/drawing/2014/main" id="{A991941B-6836-436E-8732-2B68612F6F9D}"/>
              </a:ext>
            </a:extLst>
          </p:cNvPr>
          <p:cNvGrpSpPr/>
          <p:nvPr/>
        </p:nvGrpSpPr>
        <p:grpSpPr>
          <a:xfrm>
            <a:off x="354773" y="14467577"/>
            <a:ext cx="6598475" cy="341604"/>
            <a:chOff x="1739887" y="1068966"/>
            <a:chExt cx="4755147" cy="246333"/>
          </a:xfrm>
        </p:grpSpPr>
        <p:sp>
          <p:nvSpPr>
            <p:cNvPr id="55" name="직사각형 54">
              <a:extLst>
                <a:ext uri="{FF2B5EF4-FFF2-40B4-BE49-F238E27FC236}">
                  <a16:creationId xmlns:a16="http://schemas.microsoft.com/office/drawing/2014/main" id="{B6523F59-3686-49FF-B83C-DB2ECD22A842}"/>
                </a:ext>
              </a:extLst>
            </p:cNvPr>
            <p:cNvSpPr/>
            <p:nvPr/>
          </p:nvSpPr>
          <p:spPr>
            <a:xfrm flipV="1">
              <a:off x="1848296" y="1090960"/>
              <a:ext cx="45719" cy="175071"/>
            </a:xfrm>
            <a:prstGeom prst="rect">
              <a:avLst/>
            </a:prstGeom>
            <a:solidFill>
              <a:srgbClr val="8E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708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E41CB335-EAFE-4FCC-B92F-13597895A832}"/>
                </a:ext>
              </a:extLst>
            </p:cNvPr>
            <p:cNvSpPr txBox="1"/>
            <p:nvPr/>
          </p:nvSpPr>
          <p:spPr>
            <a:xfrm>
              <a:off x="1739887" y="1068966"/>
              <a:ext cx="4755147" cy="246333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r"/>
              <a:r>
                <a:rPr lang="en-US" altLang="ko-KR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Scoring Appeal </a:t>
              </a:r>
              <a:r>
                <a:rPr lang="ko-KR" alt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프로세스</a:t>
              </a:r>
              <a:r>
                <a:rPr lang="en-US" altLang="ko-KR" sz="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(</a:t>
              </a:r>
              <a:r>
                <a:rPr lang="ko-KR" altLang="en-US" sz="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하기 일정은 변경될 수 있으니 참고바랍니다</a:t>
              </a:r>
              <a:r>
                <a:rPr lang="en-US" altLang="ko-KR" sz="15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)</a:t>
              </a:r>
              <a:endParaRPr lang="ko-KR" altLang="en-US" sz="1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F3FA5A10-76C2-4B61-AB18-B1EEBA4CC4CE}"/>
              </a:ext>
            </a:extLst>
          </p:cNvPr>
          <p:cNvSpPr/>
          <p:nvPr/>
        </p:nvSpPr>
        <p:spPr>
          <a:xfrm>
            <a:off x="569665" y="2736159"/>
            <a:ext cx="8681877" cy="327491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708"/>
          </a:p>
        </p:txBody>
      </p:sp>
    </p:spTree>
    <p:extLst>
      <p:ext uri="{BB962C8B-B14F-4D97-AF65-F5344CB8AC3E}">
        <p14:creationId xmlns:p14="http://schemas.microsoft.com/office/powerpoint/2010/main" val="834373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</TotalTime>
  <Words>479</Words>
  <Application>Microsoft Office PowerPoint</Application>
  <PresentationFormat>사용자 지정</PresentationFormat>
  <Paragraphs>70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나눔고딕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 인선</dc:creator>
  <cp:lastModifiedBy>최 인선</cp:lastModifiedBy>
  <cp:revision>8</cp:revision>
  <dcterms:created xsi:type="dcterms:W3CDTF">2021-12-08T05:10:02Z</dcterms:created>
  <dcterms:modified xsi:type="dcterms:W3CDTF">2021-12-08T08:43:56Z</dcterms:modified>
</cp:coreProperties>
</file>